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271" r:id="rId2"/>
    <p:sldId id="270" r:id="rId3"/>
    <p:sldId id="330" r:id="rId4"/>
    <p:sldId id="398" r:id="rId5"/>
    <p:sldId id="355" r:id="rId6"/>
    <p:sldId id="356" r:id="rId7"/>
    <p:sldId id="358" r:id="rId8"/>
    <p:sldId id="359" r:id="rId9"/>
    <p:sldId id="361" r:id="rId10"/>
    <p:sldId id="360" r:id="rId11"/>
    <p:sldId id="363" r:id="rId12"/>
    <p:sldId id="269" r:id="rId13"/>
    <p:sldId id="397" r:id="rId14"/>
    <p:sldId id="331" r:id="rId15"/>
    <p:sldId id="332" r:id="rId16"/>
    <p:sldId id="367" r:id="rId17"/>
    <p:sldId id="368" r:id="rId18"/>
    <p:sldId id="370" r:id="rId19"/>
    <p:sldId id="372" r:id="rId20"/>
    <p:sldId id="389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4" r:id="rId30"/>
    <p:sldId id="385" r:id="rId31"/>
    <p:sldId id="382" r:id="rId32"/>
    <p:sldId id="383" r:id="rId33"/>
    <p:sldId id="386" r:id="rId34"/>
    <p:sldId id="387" r:id="rId35"/>
    <p:sldId id="388" r:id="rId36"/>
    <p:sldId id="390" r:id="rId37"/>
    <p:sldId id="391" r:id="rId38"/>
    <p:sldId id="392" r:id="rId39"/>
    <p:sldId id="393" r:id="rId40"/>
    <p:sldId id="394" r:id="rId41"/>
    <p:sldId id="396" r:id="rId42"/>
    <p:sldId id="286" r:id="rId43"/>
    <p:sldId id="280" r:id="rId44"/>
  </p:sldIdLst>
  <p:sldSz cx="12192000" cy="6858000"/>
  <p:notesSz cx="6858000" cy="9144000"/>
  <p:embeddedFontLs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302CF-D37D-42C5-8CB2-617488103048}" v="1071" dt="2020-11-01T01:56:29.286"/>
    <p1510:client id="{347EFE27-D116-4C0E-B5F6-55CB1A661F1D}" v="200" dt="2020-11-01T01:46:49.619"/>
    <p1510:client id="{C3267078-206C-4572-A96C-13BE713A54E6}" v="1927" dt="2020-11-01T01:56:56.154"/>
    <p1510:client id="{CEC6403A-AF8B-4760-AEA5-311421E3C852}" v="835" dt="2020-11-01T01:53:52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52551" autoAdjust="0"/>
  </p:normalViewPr>
  <p:slideViewPr>
    <p:cSldViewPr snapToGrid="0">
      <p:cViewPr varScale="1">
        <p:scale>
          <a:sx n="69" d="100"/>
          <a:sy n="69" d="100"/>
        </p:scale>
        <p:origin x="2784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398E2-E316-4E96-990E-23BE4EE0A812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D3CDB-C11F-4B3C-8011-4CB70A9F6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이번 세미나 발표를 맡게된 박건웅입니다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최근들어 챗봇에 대해 관심이 생겼습니다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Api</a:t>
            </a:r>
            <a:r>
              <a:rPr lang="ko-KR" altLang="en-US"/>
              <a:t>나 플랫폼을 사용하여 만들어보면 금방 만들 수 있겠다 싶었지만 생각보다 복잡하고 자료가 부족했습니다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오늘은 제가 챗봇을 만들어 웹에 적용시키는 과정을 정리하여 발표하려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자료등을 찾기 힘들어서 나중에 혹시라도 챗봇을 만들 후배들이 깃헙에서 이 피피티를 보고 참고하여 쉽게 할 수 있도록 정리해보았습니다</a:t>
            </a:r>
            <a:r>
              <a:rPr lang="en-US" altLang="ko-KR"/>
              <a:t>.</a:t>
            </a:r>
            <a:endParaRPr lang="en-US" altLang="ko-KR" dirty="0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03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 번째는 사용자로부터 저러한 대화가 들어오면 반응을 할 데이터를 가지고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4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이제부터 새로운 인텐트를 생성해 보겠습니다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상단의 이름을 </a:t>
            </a:r>
            <a:r>
              <a:rPr lang="en-US" altLang="ko-KR"/>
              <a:t>ABOUT_GUNWOONG </a:t>
            </a:r>
            <a:r>
              <a:rPr lang="ko-KR" altLang="en-US"/>
              <a:t>이라고 설정하였습니다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가장 먼저 해야하는 작업은 </a:t>
            </a:r>
            <a:r>
              <a:rPr lang="en-US" altLang="ko-KR"/>
              <a:t>Training Phrases 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챗봇으로 들어올 대화의 문구를 예상하여 미리 입력해두는 작업인데요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칸에 질문을 입력하고 엔터를 해 추가해줄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다음으로는 </a:t>
            </a:r>
            <a:r>
              <a:rPr lang="en-US" altLang="ko-KR"/>
              <a:t>Entitiy</a:t>
            </a:r>
            <a:r>
              <a:rPr lang="ko-KR" altLang="en-US"/>
              <a:t>를 설정해줘야하는데요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Entity</a:t>
            </a:r>
            <a:r>
              <a:rPr lang="ko-KR" altLang="en-US"/>
              <a:t>는 대화의 구성 요소중 특정 명사나 중요한 정보와 같은 것을 개체로 등록시켜주는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예를 들어 </a:t>
            </a:r>
            <a:r>
              <a:rPr lang="en-US" altLang="ko-KR"/>
              <a:t>‘</a:t>
            </a:r>
            <a:r>
              <a:rPr lang="ko-KR" altLang="en-US"/>
              <a:t>오늘 날씨가 어때</a:t>
            </a:r>
            <a:r>
              <a:rPr lang="en-US" altLang="ko-KR"/>
              <a:t>?’ </a:t>
            </a:r>
            <a:r>
              <a:rPr lang="ko-KR" altLang="en-US"/>
              <a:t>라는 질문에서 날씨가 엔티티로 등록이 되어있을 경우 날씨를 묻는 의도를 파악할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이를 기반으로 챗봇이 대화의 흐름을 파악하는 지표가 되는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미리 디폴트로 설정된 엔티티들이 많이 있었지만</a:t>
            </a:r>
            <a:r>
              <a:rPr lang="en-US" altLang="ko-KR"/>
              <a:t>, </a:t>
            </a:r>
            <a:r>
              <a:rPr lang="ko-KR" altLang="en-US"/>
              <a:t>저에게 필요한 엔티티가 없어서 직접 추가해 봤습니다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Entities </a:t>
            </a:r>
            <a:r>
              <a:rPr lang="ko-KR" altLang="en-US"/>
              <a:t>라는 버튼을 눌러 개체를 직접 추가할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71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저는 </a:t>
            </a:r>
            <a:r>
              <a:rPr lang="en-US" altLang="ko-KR"/>
              <a:t>GUNWOONG </a:t>
            </a:r>
            <a:r>
              <a:rPr lang="ko-KR" altLang="en-US"/>
              <a:t>이라는 개체를 만들었고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개체에 예상되는 키워드를 적을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키워드에 대한 유사어를 의미하는 것도 추가로 등록할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지금은 제 이름으로 정의했지만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고객문의를 키워드로 등록한다면</a:t>
            </a:r>
            <a:r>
              <a:rPr lang="en-US" altLang="ko-KR"/>
              <a:t>, </a:t>
            </a:r>
            <a:r>
              <a:rPr lang="ko-KR" altLang="en-US"/>
              <a:t>고겍문의등 오타가 날 수 있거나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고객질문</a:t>
            </a:r>
            <a:r>
              <a:rPr lang="en-US" altLang="ko-KR"/>
              <a:t>,</a:t>
            </a:r>
            <a:r>
              <a:rPr lang="ko-KR" altLang="en-US"/>
              <a:t> 고객인포 등 유사어에 미리 예외처리를 해둘 수 있습니다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830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제 이름 말고도 여러가지 추가해봤습니다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PHONENUM</a:t>
            </a:r>
            <a:r>
              <a:rPr lang="ko-KR" altLang="en-US"/>
              <a:t>은 연락처나 전화번호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STUDENT_ID</a:t>
            </a:r>
            <a:r>
              <a:rPr lang="ko-KR" altLang="en-US"/>
              <a:t>는 학번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GRADE</a:t>
            </a:r>
            <a:r>
              <a:rPr lang="ko-KR" altLang="en-US"/>
              <a:t>는 학년에 대해 설정했습니다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08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다시 </a:t>
            </a:r>
            <a:r>
              <a:rPr lang="en-US" altLang="ko-KR"/>
              <a:t>Intent</a:t>
            </a:r>
            <a:r>
              <a:rPr lang="ko-KR" altLang="en-US"/>
              <a:t>의  </a:t>
            </a:r>
            <a:r>
              <a:rPr lang="en-US" altLang="ko-KR"/>
              <a:t>Training Phrases</a:t>
            </a:r>
            <a:r>
              <a:rPr lang="ko-KR" altLang="en-US"/>
              <a:t>로 돌아와 등록된 문장에 특정 단어에 드래그 하여 개체를 지정해 줄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지금 보시면 제 이름을 드래그하여 </a:t>
            </a:r>
            <a:r>
              <a:rPr lang="en-US" altLang="ko-KR"/>
              <a:t>GUNWOONG</a:t>
            </a:r>
            <a:r>
              <a:rPr lang="ko-KR" altLang="en-US"/>
              <a:t>이라는 방금 설정한 개체를 등록시키는 것을 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다른 키워드들에도 이런 라벨링을 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37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지정이 완료되면 저렇게 음영이 생기게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이런식으로 엔티티들을 지정해두면 나중에 문장을 추가할 때</a:t>
            </a:r>
            <a:r>
              <a:rPr lang="en-US" altLang="ko-KR"/>
              <a:t>, </a:t>
            </a:r>
            <a:r>
              <a:rPr lang="ko-KR" altLang="en-US"/>
              <a:t>알아서 라벨링이 된 상태로 추가가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만약에 먼저 엔티티스를 설정하고 </a:t>
            </a:r>
            <a:r>
              <a:rPr lang="en-US" altLang="ko-KR"/>
              <a:t>Training phrases</a:t>
            </a:r>
            <a:r>
              <a:rPr lang="ko-KR" altLang="en-US"/>
              <a:t>로 미리 들어올 말을 등록하면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더 편리하게 할 수 있겠죠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제가 직접 만드는 엔티티 즉 개체 말고도 기본적으로 들어가 있는 개체등이 미리 존재합니다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둘 이라고 하면 넘버로 등록되거나 성별이 라고 하면 사람 이름으로 판단하기도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12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</a:t>
            </a:r>
            <a:r>
              <a:rPr lang="en-US" altLang="ko-KR"/>
              <a:t>Action</a:t>
            </a:r>
            <a:r>
              <a:rPr lang="ko-KR" altLang="en-US"/>
              <a:t>과 </a:t>
            </a:r>
            <a:r>
              <a:rPr lang="en-US" altLang="ko-KR"/>
              <a:t>Parameter</a:t>
            </a:r>
            <a:r>
              <a:rPr lang="ko-KR" altLang="en-US"/>
              <a:t>를 등록해야합니다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기능은 챗봇과의 대화에서 필요한 필수 파라미터와 정보를 등록하는 절차입니다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만약 사용자가 </a:t>
            </a:r>
            <a:r>
              <a:rPr lang="en-US" altLang="ko-KR"/>
              <a:t>‘</a:t>
            </a:r>
            <a:r>
              <a:rPr lang="ko-KR" altLang="en-US"/>
              <a:t>연락처를 알려주세요</a:t>
            </a:r>
            <a:r>
              <a:rPr lang="en-US" altLang="ko-KR"/>
              <a:t>’</a:t>
            </a:r>
            <a:r>
              <a:rPr lang="ko-KR" altLang="en-US"/>
              <a:t> 라고 입력하면 </a:t>
            </a:r>
            <a:r>
              <a:rPr lang="en-US" altLang="ko-KR"/>
              <a:t>‘</a:t>
            </a:r>
            <a:r>
              <a:rPr lang="ko-KR" altLang="en-US"/>
              <a:t>누구의 연락처요</a:t>
            </a:r>
            <a:r>
              <a:rPr lang="en-US" altLang="ko-KR"/>
              <a:t>?’ </a:t>
            </a:r>
            <a:r>
              <a:rPr lang="ko-KR" altLang="en-US"/>
              <a:t>라고 액션을 취할 수 있게 하는 기능입니다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기능을 활성시키기 위해 </a:t>
            </a:r>
            <a:r>
              <a:rPr lang="en-US" altLang="ko-KR"/>
              <a:t>REQUIRED</a:t>
            </a:r>
            <a:r>
              <a:rPr lang="ko-KR" altLang="en-US"/>
              <a:t>를 클릭하면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49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사용자가 필수 값을 입력하지 않았을 때 대화에 노출시킬 문구를 입력할 수 있는데 여기서 필수 값은</a:t>
            </a:r>
            <a:r>
              <a:rPr lang="en-US" altLang="ko-KR"/>
              <a:t> ‘</a:t>
            </a:r>
            <a:r>
              <a:rPr lang="ko-KR" altLang="en-US"/>
              <a:t>박건웅</a:t>
            </a:r>
            <a:r>
              <a:rPr lang="en-US" altLang="ko-KR"/>
              <a:t>’</a:t>
            </a:r>
            <a:r>
              <a:rPr lang="ko-KR" altLang="en-US"/>
              <a:t>이 되겠죠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우측에 </a:t>
            </a:r>
            <a:r>
              <a:rPr lang="en-US" altLang="ko-KR"/>
              <a:t>Define prompts</a:t>
            </a:r>
            <a:r>
              <a:rPr lang="ko-KR" altLang="en-US"/>
              <a:t>를 클릭하면 문구를 등록할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217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프롬프트 창에는 이처럼 질문을 등록할 수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필수값인 제 이름이 빠졌을 때 챗봇이 우리에게 되묻는 질문이 되겠죠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만약 필수 값인 박건웅이나</a:t>
            </a:r>
            <a:r>
              <a:rPr lang="en-US" altLang="ko-KR"/>
              <a:t>, </a:t>
            </a:r>
            <a:r>
              <a:rPr lang="ko-KR" altLang="en-US"/>
              <a:t>건웅과 같은 값을 사용자가 입력하면 아까 엔티티로 설정한 </a:t>
            </a:r>
            <a:r>
              <a:rPr lang="en-US" altLang="ko-KR"/>
              <a:t>@GUNWOONG</a:t>
            </a:r>
            <a:r>
              <a:rPr lang="ko-KR" altLang="en-US"/>
              <a:t>에 해당 파라미터가 저장되고 챗봇은 필수 값을 입력한 것으로 인식하고 넘어갑니다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841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마지막으로는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챗봇의 응답을 지정해줘야합니다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사용자가 입력한 정보를 기반으로 해당 정보가 들어있는 질문에 대한 답을 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예를 들어 제 이름과 </a:t>
            </a:r>
            <a:r>
              <a:rPr lang="en-US" altLang="ko-KR"/>
              <a:t>‘</a:t>
            </a:r>
            <a:r>
              <a:rPr lang="ko-KR" altLang="en-US"/>
              <a:t>전화번호</a:t>
            </a:r>
            <a:r>
              <a:rPr lang="en-US" altLang="ko-KR"/>
              <a:t>‘ </a:t>
            </a:r>
            <a:r>
              <a:rPr lang="ko-KR" altLang="en-US"/>
              <a:t>라는 말이 있으면 첫 번째 답으로 대답을 하게 되는겁니다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86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44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이로써 정말 정말 간단한 챗봇을 구현해봤습니다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구글에서 찾아보니 더 다양한 방법으로 조건을 나누고 더 복잡하고 기능이 좋은 챗봇을 구현할 수 있다고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다만 시간이 많이 걸리게 되겠죠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그럼 이제 이 챗봇을 실용적으로 사용할 수 있도록 웹에 적용시켜보도록 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웹에 적용 할 때</a:t>
            </a:r>
            <a:r>
              <a:rPr lang="en-US" altLang="ko-KR"/>
              <a:t>, </a:t>
            </a:r>
            <a:r>
              <a:rPr lang="ko-KR" altLang="en-US"/>
              <a:t>페이스북 메신저를 플랫폼으로 활용하려고 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 후</a:t>
            </a:r>
            <a:r>
              <a:rPr lang="en-US" altLang="ko-KR"/>
              <a:t>, Vue.js</a:t>
            </a:r>
            <a:r>
              <a:rPr lang="ko-KR" altLang="en-US"/>
              <a:t>로 구현한 웹에 적용시켜보도록 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지금부터는 페이스북 디벨로퍼에 연동하는 부분입니다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연동하는 부분이 복잡하고 구글에 검색해도 잘 나오지않아 나중에 깃헙에서 이 피피티를 볼 후배들을 위해 세세히 남겨둔점 양해바랍니다</a:t>
            </a:r>
            <a:r>
              <a:rPr lang="en-US" altLang="ko-KR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5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사이드 바에서 </a:t>
            </a:r>
            <a:r>
              <a:rPr lang="en-US" altLang="ko-KR"/>
              <a:t>Intergrations</a:t>
            </a:r>
            <a:r>
              <a:rPr lang="ko-KR" altLang="en-US"/>
              <a:t>을 클릭하시면 여러가지 연동할 플랫폼을 선택할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여기서 저희는 페이스북 메신저를 활용하기 때문에 이 버튼을 클릭해 활성화를 해야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7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활성화를 하면 다이얼로그가 뜨게 되는데 각각 적절한 값을 설정하고 입력하여야 페이스북 페이지와 연동이 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콜백 </a:t>
            </a:r>
            <a:r>
              <a:rPr lang="en-US" altLang="ko-KR"/>
              <a:t>URL</a:t>
            </a:r>
            <a:r>
              <a:rPr lang="ko-KR" altLang="en-US"/>
              <a:t>은 자동으로 설정되는 값이고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Verify Token</a:t>
            </a:r>
            <a:r>
              <a:rPr lang="ko-KR" altLang="en-US"/>
              <a:t>은 본인이 확인 가능한 임시 토큰을 입력하면 됩니다</a:t>
            </a:r>
            <a:r>
              <a:rPr lang="en-US" altLang="ko-KR"/>
              <a:t>.</a:t>
            </a:r>
            <a:br>
              <a:rPr lang="en-US" altLang="ko-KR"/>
            </a:br>
            <a:endParaRPr lang="en-US" altLang="ko-KR"/>
          </a:p>
          <a:p>
            <a:r>
              <a:rPr lang="en-US" altLang="ko-KR"/>
              <a:t>Page Access Token</a:t>
            </a:r>
            <a:r>
              <a:rPr lang="ko-KR" altLang="en-US"/>
              <a:t>은 나중에 </a:t>
            </a:r>
            <a:r>
              <a:rPr lang="en-US" altLang="ko-KR"/>
              <a:t>Facebook Developer</a:t>
            </a:r>
            <a:r>
              <a:rPr lang="ko-KR" altLang="en-US"/>
              <a:t>에서 지급받을 토큰을 작성하면 정상적으로 연결이 되게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13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우선 </a:t>
            </a:r>
            <a:r>
              <a:rPr lang="en-US" altLang="ko-KR"/>
              <a:t>Facebook Devloper </a:t>
            </a:r>
            <a:r>
              <a:rPr lang="ko-KR" altLang="en-US"/>
              <a:t>홈페이지에 들어가 로그인을 한 후 앱을 만듭니다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6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비즈니스 통합 관리로 선택하고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13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이름과 목적등을 선택하면 앱이 생성이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201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 후 앱에 메신저를 설정해주시면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40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 다음 아까 설명드린 </a:t>
            </a:r>
            <a:r>
              <a:rPr lang="en-US" altLang="ko-KR"/>
              <a:t>Access Token</a:t>
            </a:r>
            <a:r>
              <a:rPr lang="ko-KR" altLang="en-US"/>
              <a:t>을 받기 위해 페이지 추가 버튼을 누릅니다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저는 미리 페이스북 페이지를 만들어뒀습니다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여기서 제가 미리 만들어둔 페이지를 추가하면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17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해당 페이지에 대한 액세스 토큰을 생성할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141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 엑세스 토큰은 아까 보여드렸던 다이얼로그에서 입력해주어야 할 </a:t>
            </a:r>
            <a:r>
              <a:rPr lang="en-US" altLang="ko-KR"/>
              <a:t>Page Access Token</a:t>
            </a:r>
            <a:r>
              <a:rPr lang="ko-KR" altLang="en-US"/>
              <a:t>으로 복사하여서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7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챗봇은 음성이나 문자를 통한 인간의 대화를 통해서 특정한 작업을 수행하도록 제작된 프로그램입니다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주로 쇼핑몰과 기업 페이지에서 고객 상담 형태로 사용하곤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요즘에는 네이버나 구글에서 제공하는 </a:t>
            </a:r>
            <a:r>
              <a:rPr lang="en-US" altLang="ko-KR"/>
              <a:t>API</a:t>
            </a:r>
            <a:r>
              <a:rPr lang="ko-KR" altLang="en-US"/>
              <a:t>를 사용하여 편리하게 구현할 수 있다고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39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가져다 붙인 후 </a:t>
            </a:r>
            <a:r>
              <a:rPr lang="en-US" altLang="ko-KR"/>
              <a:t>start </a:t>
            </a:r>
            <a:r>
              <a:rPr lang="ko-KR" altLang="en-US"/>
              <a:t>버튼을 누르면 </a:t>
            </a:r>
            <a:r>
              <a:rPr lang="en-US" altLang="ko-KR"/>
              <a:t>1</a:t>
            </a:r>
            <a:r>
              <a:rPr lang="ko-KR" altLang="en-US"/>
              <a:t>차적으로 완성이 되고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1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다시 페이스북 디벨로퍼 페이지에 콜백 </a:t>
            </a:r>
            <a:r>
              <a:rPr lang="en-US" altLang="ko-KR"/>
              <a:t>URL</a:t>
            </a:r>
            <a:r>
              <a:rPr lang="ko-KR" altLang="en-US"/>
              <a:t>을 추가 버튼을 누른 후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01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Callback URL</a:t>
            </a:r>
            <a:r>
              <a:rPr lang="ko-KR" altLang="en-US"/>
              <a:t>과 </a:t>
            </a:r>
            <a:r>
              <a:rPr lang="en-US" altLang="ko-KR"/>
              <a:t>Vurify Token</a:t>
            </a:r>
            <a:r>
              <a:rPr lang="ko-KR" altLang="en-US"/>
              <a:t>을 아까 본 다이얼로그 창에서 등록해주시면 챗봇과 페이스북 페이지가 연동이 끝나게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04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다시 디벨로퍼 페이지로 와 받아보기 추가를 눌러서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371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Messages</a:t>
            </a:r>
            <a:r>
              <a:rPr lang="ko-KR" altLang="en-US"/>
              <a:t>를 체크하면 이로써</a:t>
            </a:r>
            <a:r>
              <a:rPr lang="en-US" altLang="ko-KR"/>
              <a:t> dialog flow</a:t>
            </a:r>
            <a:r>
              <a:rPr lang="ko-KR" altLang="en-US"/>
              <a:t>와 </a:t>
            </a:r>
            <a:r>
              <a:rPr lang="en-US" altLang="ko-KR"/>
              <a:t>facebook messanger</a:t>
            </a:r>
            <a:r>
              <a:rPr lang="ko-KR" altLang="en-US"/>
              <a:t>의 연동이 완벽하게 끝나게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494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페이스북에서 이 챗봇을 사용할 수 있도록 자체적으로 코드를 제공합니다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하지만 이 코드는 상당히 제한적이여서 </a:t>
            </a:r>
            <a:r>
              <a:rPr lang="en-US" altLang="ko-KR"/>
              <a:t>Vue.js</a:t>
            </a:r>
            <a:r>
              <a:rPr lang="ko-KR" altLang="en-US"/>
              <a:t>와 </a:t>
            </a:r>
            <a:r>
              <a:rPr lang="en-US" altLang="ko-KR"/>
              <a:t>React</a:t>
            </a:r>
            <a:r>
              <a:rPr lang="ko-KR" altLang="en-US"/>
              <a:t>와 같은 프레임워크에서는 사용이 불가능합니다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스크립트 태그로 코드가 주어진다고 보시면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따라서 이를 가능하게 하려면 유용한 </a:t>
            </a:r>
            <a:r>
              <a:rPr lang="en-US" altLang="ko-KR"/>
              <a:t>npm </a:t>
            </a:r>
            <a:r>
              <a:rPr lang="ko-KR" altLang="en-US"/>
              <a:t>모듈을 설치해줘야합니다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NPM</a:t>
            </a:r>
            <a:r>
              <a:rPr lang="ko-KR" altLang="en-US"/>
              <a:t>이란 </a:t>
            </a:r>
            <a:r>
              <a:rPr lang="en-US" altLang="ko-KR"/>
              <a:t>node package manager </a:t>
            </a:r>
            <a:r>
              <a:rPr lang="ko-KR" altLang="en-US"/>
              <a:t>의 약자로 </a:t>
            </a:r>
            <a:r>
              <a:rPr lang="en-US" altLang="ko-KR"/>
              <a:t>node.js</a:t>
            </a:r>
            <a:r>
              <a:rPr lang="ko-KR" altLang="en-US"/>
              <a:t>를 설치하면 사용할 수 있는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각종 유용한 라이브러리나 코드 패키지들이 존재하고 그 패키지를 다운로드 받아 사용할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좀 더 쉽게 말하자면 </a:t>
            </a:r>
            <a:r>
              <a:rPr lang="en-US" altLang="ko-KR"/>
              <a:t>npm</a:t>
            </a:r>
            <a:r>
              <a:rPr lang="ko-KR" altLang="en-US"/>
              <a:t>은 </a:t>
            </a:r>
            <a:r>
              <a:rPr lang="en-US" altLang="ko-KR"/>
              <a:t>Node.js </a:t>
            </a:r>
            <a:r>
              <a:rPr lang="ko-KR" altLang="en-US"/>
              <a:t>생태계의 앱스토어나 플레이스토어 역할을 한다고 보시면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그래서 이 </a:t>
            </a:r>
            <a:r>
              <a:rPr lang="en-US" altLang="ko-KR"/>
              <a:t>NPM</a:t>
            </a:r>
            <a:r>
              <a:rPr lang="ko-KR" altLang="en-US"/>
              <a:t>에서 </a:t>
            </a:r>
            <a:r>
              <a:rPr lang="en-US" altLang="ko-KR"/>
              <a:t>Vue Fb Customer Chat </a:t>
            </a:r>
            <a:r>
              <a:rPr lang="ko-KR" altLang="en-US"/>
              <a:t>이라는 모듈을 설치하시면 </a:t>
            </a:r>
            <a:r>
              <a:rPr lang="en-US" altLang="ko-KR"/>
              <a:t>Vue</a:t>
            </a:r>
            <a:r>
              <a:rPr lang="ko-KR" altLang="en-US"/>
              <a:t>로 개발한 웹에서 챗봇을 이용할 수 있게됩니다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334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모듈을 설치한 후 사용법에 따라 해당 코드를 </a:t>
            </a:r>
            <a:r>
              <a:rPr lang="en-US" altLang="ko-KR"/>
              <a:t>Vue</a:t>
            </a:r>
            <a:r>
              <a:rPr lang="ko-KR" altLang="en-US"/>
              <a:t>프로젝트 폴더 내 </a:t>
            </a:r>
            <a:r>
              <a:rPr lang="en-US" altLang="ko-KR"/>
              <a:t>main.js </a:t>
            </a:r>
            <a:r>
              <a:rPr lang="ko-KR" altLang="en-US"/>
              <a:t>파일에 적어두면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Main.js </a:t>
            </a:r>
            <a:r>
              <a:rPr lang="ko-KR" altLang="en-US"/>
              <a:t>파일은 가장 먼저 실행되는 자바스크립트 파일로 </a:t>
            </a:r>
            <a:r>
              <a:rPr lang="en-US" altLang="ko-KR"/>
              <a:t>Vue </a:t>
            </a:r>
            <a:r>
              <a:rPr lang="ko-KR" altLang="en-US"/>
              <a:t>인스턴스를 생성하는 역할을 한다고 보시면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 코드를 작성하고 웹을 빌드해보면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83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웹 페이지는 출력되지만 원하는 챗봇 플로팅 버튼은 나오지 않고 다음과 같은 에러가 출력됩니다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찾아보니 이는 </a:t>
            </a:r>
            <a:r>
              <a:rPr lang="en-US" altLang="ko-KR"/>
              <a:t>Facebook SDK</a:t>
            </a:r>
            <a:r>
              <a:rPr lang="ko-KR" altLang="en-US"/>
              <a:t>가 </a:t>
            </a:r>
            <a:r>
              <a:rPr lang="en-US" altLang="ko-KR"/>
              <a:t>HTTPS </a:t>
            </a:r>
            <a:r>
              <a:rPr lang="ko-KR" altLang="en-US"/>
              <a:t>프로토콜이 아니면 보안 정책상 실행되지 않게 되어 있다고 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도메인이 로컬이거나 개발환경일 경우 이러한 에러가 출력되고 우리가 원하는 챗봇은 보이지 않는다고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따라서 번거롭더라도 </a:t>
            </a:r>
            <a:r>
              <a:rPr lang="en-US" altLang="ko-KR"/>
              <a:t>HTTPS</a:t>
            </a:r>
            <a:r>
              <a:rPr lang="ko-KR" altLang="en-US"/>
              <a:t>를 지원하는 주소로 호스팅을 해야 챗봇을 볼 수 있게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가장 간단해보이는 방법으로 </a:t>
            </a:r>
            <a:r>
              <a:rPr lang="en-US" altLang="ko-KR"/>
              <a:t>GitHub</a:t>
            </a:r>
            <a:r>
              <a:rPr lang="ko-KR" altLang="en-US"/>
              <a:t>에서 제공하는 </a:t>
            </a:r>
            <a:r>
              <a:rPr lang="en-US" altLang="ko-KR"/>
              <a:t>GitHub Pages </a:t>
            </a:r>
            <a:r>
              <a:rPr lang="ko-KR" altLang="en-US"/>
              <a:t>서비스를 통해 호스팅을 진행해야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9760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적절한 레포지토리를 생성한 후 세팅에서 다음과 빌드된 파일들이 들어있을 폴더명을 </a:t>
            </a:r>
            <a:r>
              <a:rPr lang="en-US" altLang="ko-KR"/>
              <a:t>docs</a:t>
            </a:r>
            <a:r>
              <a:rPr lang="ko-KR" altLang="en-US"/>
              <a:t>로 설정하면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Master </a:t>
            </a:r>
            <a:r>
              <a:rPr lang="ko-KR" altLang="en-US"/>
              <a:t>브렌치에서 </a:t>
            </a:r>
            <a:r>
              <a:rPr lang="en-US" altLang="ko-KR"/>
              <a:t>docs </a:t>
            </a:r>
            <a:r>
              <a:rPr lang="ko-KR" altLang="en-US"/>
              <a:t>폴더 내부의 파일을 웹에 띄우는 옵션이 설정 되게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39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 후 프로젝트로 돌아가 </a:t>
            </a:r>
            <a:r>
              <a:rPr lang="en-US" altLang="ko-KR"/>
              <a:t>config</a:t>
            </a:r>
            <a:r>
              <a:rPr lang="ko-KR" altLang="en-US"/>
              <a:t>파일에서 빌드된 파일이 들어갈 폴더와 도메인 경로를 레포지토리 이름으로 설정해주면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1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챗봇은 크게 두 가지 형식으로 구성될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Menu-Driven</a:t>
            </a:r>
            <a:r>
              <a:rPr lang="ko-KR" altLang="en-US"/>
              <a:t>형식과 </a:t>
            </a:r>
            <a:r>
              <a:rPr lang="en-US" altLang="ko-KR"/>
              <a:t>AI-based NLP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Menu Driven </a:t>
            </a:r>
            <a:r>
              <a:rPr lang="ko-KR" altLang="en-US"/>
              <a:t>형식은 버튼을 눌러서 원하는 바를 사용자가 직접 알려주는 방식입니다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자연어 처리 엔진을 구성하는 것이 매우 어렵기 때문에 나온 것이라고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다음으로 </a:t>
            </a:r>
            <a:r>
              <a:rPr lang="en-US" altLang="ko-KR"/>
              <a:t>AI-based NLP</a:t>
            </a:r>
            <a:r>
              <a:rPr lang="ko-KR" altLang="en-US"/>
              <a:t>는 자연어 처리를 활용한 것으로 일반적인 문장을 물어봤을때 봇이 </a:t>
            </a:r>
            <a:r>
              <a:rPr lang="en-US" altLang="ko-KR"/>
              <a:t>‘</a:t>
            </a:r>
            <a:r>
              <a:rPr lang="ko-KR" altLang="en-US"/>
              <a:t>의도</a:t>
            </a:r>
            <a:r>
              <a:rPr lang="en-US" altLang="ko-KR"/>
              <a:t>’</a:t>
            </a:r>
            <a:r>
              <a:rPr lang="ko-KR" altLang="en-US"/>
              <a:t>가 무엇인지 파악하는 방식입니다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오늘 제가 해볼 방법은 </a:t>
            </a:r>
            <a:r>
              <a:rPr lang="en-US" altLang="ko-KR"/>
              <a:t>AI-Based NLP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110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이러한 주소를 가지는 페이지가 호스팅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많은 개발자분들이 이 </a:t>
            </a:r>
            <a:r>
              <a:rPr lang="en-US" altLang="ko-KR"/>
              <a:t>GitHub Pages</a:t>
            </a:r>
            <a:r>
              <a:rPr lang="ko-KR" altLang="en-US"/>
              <a:t>를 사용하여 블로그등을 포스팅하는 데 사용하여 상당히 유용하게 쓰입니다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당장 코딩을 하다 막혀 구글링을 하여 나오는 블로그의 대부분의 개발자 블로그가 </a:t>
            </a:r>
            <a:r>
              <a:rPr lang="en-US" altLang="ko-KR"/>
              <a:t>GitHub Pages</a:t>
            </a:r>
            <a:r>
              <a:rPr lang="ko-KR" altLang="en-US"/>
              <a:t>로 호스팅 되어있습니다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저도 지금 깃헙 블로그도 존재하고</a:t>
            </a:r>
            <a:r>
              <a:rPr lang="en-US" altLang="ko-KR"/>
              <a:t>, </a:t>
            </a:r>
            <a:r>
              <a:rPr lang="ko-KR" altLang="en-US"/>
              <a:t>리액트로 만든 웹 포트폴리오도 </a:t>
            </a:r>
            <a:r>
              <a:rPr lang="en-US" altLang="ko-KR"/>
              <a:t>Github Pages</a:t>
            </a:r>
            <a:r>
              <a:rPr lang="ko-KR" altLang="en-US"/>
              <a:t>로 호스팅 되어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아무튼 </a:t>
            </a:r>
            <a:r>
              <a:rPr lang="en-US" altLang="ko-KR"/>
              <a:t>HTTPS</a:t>
            </a:r>
            <a:r>
              <a:rPr lang="ko-KR" altLang="en-US"/>
              <a:t>를 지원하는 주소가 나왔으니 이 도메인을 만들어둔 페이스북 페이지의 화이트리스트로 추가하면 챗봇 기능이 삽입된 웹이 만들어집니다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596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결과를 보시죠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더 복잡하게 노가다를 거친다면 김혜진의 학번과 학년을 알려줘 라고도 가능하겠죠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지금은 간단하게 저에 대해서만 그것다 하나의 질문에 대답할 수 있게끔만 만들어 봤습니다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52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55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저는 구글에서 제공하는 </a:t>
            </a:r>
            <a:r>
              <a:rPr lang="en-US" altLang="ko-KR"/>
              <a:t>DialogFlow</a:t>
            </a:r>
            <a:r>
              <a:rPr lang="ko-KR" altLang="en-US"/>
              <a:t>라는 </a:t>
            </a:r>
            <a:r>
              <a:rPr lang="en-US" altLang="ko-KR"/>
              <a:t>AI </a:t>
            </a:r>
            <a:r>
              <a:rPr lang="ko-KR" altLang="en-US"/>
              <a:t>플랫폼을 활용해서 아주 간단한 챗봇을 만들어보았습니다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챗봇 구현에 있어 이러한 서비스를 주로 활용하기 때문에 복잡한 코딩이나 그런것이 들어간다기보단 만드는 과정에 대해 설명해 보려고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9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우선 </a:t>
            </a:r>
            <a:r>
              <a:rPr lang="en-US" altLang="ko-KR"/>
              <a:t>DIALOG FLOW </a:t>
            </a:r>
            <a:r>
              <a:rPr lang="ko-KR" altLang="en-US"/>
              <a:t>페이지로 들어오셔서 로그인을 한 뒤</a:t>
            </a:r>
            <a:r>
              <a:rPr lang="en-US" altLang="ko-KR"/>
              <a:t>, CREATE AGENT</a:t>
            </a:r>
            <a:r>
              <a:rPr lang="ko-KR" altLang="en-US"/>
              <a:t>를 통해 챗봇을 생성해줍니다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2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챗봇의 이름과 기준 언어</a:t>
            </a:r>
            <a:r>
              <a:rPr lang="en-US" altLang="ko-KR"/>
              <a:t>,</a:t>
            </a:r>
            <a:r>
              <a:rPr lang="ko-KR" altLang="en-US"/>
              <a:t> 시간대를 지정하고 </a:t>
            </a:r>
            <a:r>
              <a:rPr lang="en-US" altLang="ko-KR"/>
              <a:t>CREATE </a:t>
            </a:r>
            <a:r>
              <a:rPr lang="ko-KR" altLang="en-US"/>
              <a:t>버튼을 통해 생성합니다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67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이제부터 본격적인 챗봇을 설정하는 단계입니다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챗봇을 설정할 때에는 공통적으로 쓰이는 용어가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 중 하나가 인텐트라는 것인데요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인텐트는 사용자가 입력한 대화의 의도를 파악하는 데 쓰입니다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챗봇의 행동 단위라고 볼 수 있는데요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예를 들어 </a:t>
            </a:r>
            <a:r>
              <a:rPr lang="en-US" altLang="ko-KR"/>
              <a:t>‘</a:t>
            </a:r>
            <a:r>
              <a:rPr lang="ko-KR" altLang="en-US"/>
              <a:t>소리가 너무 작아</a:t>
            </a:r>
            <a:r>
              <a:rPr lang="en-US" altLang="ko-KR"/>
              <a:t>’</a:t>
            </a:r>
            <a:r>
              <a:rPr lang="ko-KR" altLang="en-US"/>
              <a:t> 라는 대화는 </a:t>
            </a:r>
            <a:r>
              <a:rPr lang="en-US" altLang="ko-KR"/>
              <a:t>‘</a:t>
            </a:r>
            <a:r>
              <a:rPr lang="ko-KR" altLang="en-US"/>
              <a:t>볼륨을 높여라</a:t>
            </a:r>
            <a:r>
              <a:rPr lang="en-US" altLang="ko-KR"/>
              <a:t>’</a:t>
            </a:r>
            <a:r>
              <a:rPr lang="ko-KR" altLang="en-US"/>
              <a:t> 라는 의도로 파악하게 되고 소리를 올리는 행동을 정하게 되는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또한 </a:t>
            </a:r>
            <a:r>
              <a:rPr lang="en-US" altLang="ko-KR"/>
              <a:t>‘</a:t>
            </a:r>
            <a:r>
              <a:rPr lang="ko-KR" altLang="en-US"/>
              <a:t>소리가 너무 작아</a:t>
            </a:r>
            <a:r>
              <a:rPr lang="en-US" altLang="ko-KR"/>
              <a:t>’</a:t>
            </a:r>
            <a:r>
              <a:rPr lang="ko-KR" altLang="en-US"/>
              <a:t> 말고도 </a:t>
            </a:r>
            <a:r>
              <a:rPr lang="en-US" altLang="ko-KR"/>
              <a:t>‘</a:t>
            </a:r>
            <a:r>
              <a:rPr lang="ko-KR" altLang="en-US"/>
              <a:t>잘 안들리는데</a:t>
            </a:r>
            <a:r>
              <a:rPr lang="en-US" altLang="ko-KR"/>
              <a:t>?’ ‘</a:t>
            </a:r>
            <a:r>
              <a:rPr lang="ko-KR" altLang="en-US"/>
              <a:t>볼륨좀 올려줄래</a:t>
            </a:r>
            <a:r>
              <a:rPr lang="en-US" altLang="ko-KR"/>
              <a:t>?’ </a:t>
            </a:r>
            <a:r>
              <a:rPr lang="ko-KR" altLang="en-US"/>
              <a:t>라는 여러 문장으로 볼륨을 높이라는 의도를 가르쳐야 하는 겁니다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10</a:t>
            </a:r>
            <a:r>
              <a:rPr lang="ko-KR" altLang="en-US"/>
              <a:t>개의 의도를 파악하기 위해서는 각각의 의도에 여러가지 문장으로 챗봇을 가르쳐줘야 겠죠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챗봇을 생성하면 다음과 같이 두 가지의 인텐트가 미리 생성되어 있는데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첫 번째는 챗봇이 대화의 이해가 안 될 경우</a:t>
            </a:r>
            <a:r>
              <a:rPr lang="en-US" altLang="ko-KR"/>
              <a:t>, </a:t>
            </a:r>
            <a:r>
              <a:rPr lang="ko-KR" altLang="en-US"/>
              <a:t>두 번째는 대화 시작 시의 인사 문구가 디폴트로 들어가 있습니다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이제 이 버튼을 눌러 인텐트를 새로 생성해보려고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0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본격적으로 인텐트를 만들기 전에 간단히 미리 생성된 인텐트들을 설명드리자면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첫번째 인텐트는 챗봇이 대화를 이해하지 못할 때</a:t>
            </a:r>
            <a:r>
              <a:rPr lang="en-US" altLang="ko-KR"/>
              <a:t>, </a:t>
            </a:r>
            <a:r>
              <a:rPr lang="ko-KR" altLang="en-US"/>
              <a:t>나오는 반응만 들어있습니다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반응은 특정한 엔티티가 존재하지 않아 무작위로 나오게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2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752148" y="1656899"/>
            <a:ext cx="219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SSL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세미나</a:t>
            </a:r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13514" y="1875649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EA6958-1A00-4DFE-8177-3C41D2A4FA82}"/>
              </a:ext>
            </a:extLst>
          </p:cNvPr>
          <p:cNvSpPr txBox="1"/>
          <p:nvPr/>
        </p:nvSpPr>
        <p:spPr>
          <a:xfrm>
            <a:off x="3980933" y="2890391"/>
            <a:ext cx="374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Chat</a:t>
            </a:r>
            <a:r>
              <a:rPr lang="ko-KR" altLang="en-US" sz="320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Bot</a:t>
            </a:r>
            <a:endParaRPr lang="en-US" altLang="ko-KR" sz="3200" dirty="0">
              <a:ln>
                <a:solidFill>
                  <a:schemeClr val="tx1">
                    <a:alpha val="1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12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A81140C-6741-4977-8868-78BD21E5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487" y="182880"/>
            <a:ext cx="6143026" cy="30267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CB88D6-FF6B-40A9-B429-27FD2A610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63" y="3429000"/>
            <a:ext cx="9563274" cy="323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28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927080-7EE6-406C-8D38-1A4A31864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306"/>
            <a:ext cx="12192000" cy="43373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BC4E36-21C8-47B7-8E40-404C848CD129}"/>
              </a:ext>
            </a:extLst>
          </p:cNvPr>
          <p:cNvSpPr/>
          <p:nvPr/>
        </p:nvSpPr>
        <p:spPr>
          <a:xfrm>
            <a:off x="159192" y="2997843"/>
            <a:ext cx="1264494" cy="280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4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0F6135-D5AB-408B-85A5-77557496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7276"/>
            <a:ext cx="12192000" cy="398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1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9969FDC-991A-446A-B73D-00A023D3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37" y="205666"/>
            <a:ext cx="10035763" cy="2206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811292-5AF6-4189-A831-FB196DDE6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237" y="2504020"/>
            <a:ext cx="9863645" cy="18499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17F853-D6F9-487C-845F-9E91C5321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237" y="4625983"/>
            <a:ext cx="9863645" cy="17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9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computed &amp; watch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B99EDC6-C535-4370-8BF7-771E16CC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27" y="1141507"/>
            <a:ext cx="10521146" cy="55336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D3557-AB62-4B2D-A9B1-78BF9DDD0031}"/>
              </a:ext>
            </a:extLst>
          </p:cNvPr>
          <p:cNvSpPr/>
          <p:nvPr/>
        </p:nvSpPr>
        <p:spPr>
          <a:xfrm>
            <a:off x="1567608" y="4647562"/>
            <a:ext cx="1504709" cy="416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2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4C70990-8384-4444-8155-3DEA7A2AE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1761390"/>
            <a:ext cx="109823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4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AC78144-0C3E-4653-98BC-F311D7B5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104900"/>
            <a:ext cx="11029950" cy="4648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67C97C3-2F1F-4960-B460-565E020A1F0D}"/>
              </a:ext>
            </a:extLst>
          </p:cNvPr>
          <p:cNvSpPr/>
          <p:nvPr/>
        </p:nvSpPr>
        <p:spPr>
          <a:xfrm>
            <a:off x="1120160" y="2928395"/>
            <a:ext cx="374754" cy="344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33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4858A83-5DD9-4C46-B8E5-A096560C0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1713765"/>
            <a:ext cx="11001375" cy="46958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86BC37-2233-4644-866E-D3CA886F2AEE}"/>
              </a:ext>
            </a:extLst>
          </p:cNvPr>
          <p:cNvSpPr/>
          <p:nvPr/>
        </p:nvSpPr>
        <p:spPr>
          <a:xfrm>
            <a:off x="8819909" y="3622876"/>
            <a:ext cx="1215342" cy="231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06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12346F6-8362-4266-8C89-3A708A42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24000"/>
            <a:ext cx="7848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5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B97CA00-0C71-46D5-BE1E-42D8CE63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209675"/>
            <a:ext cx="109632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5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95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11721" y="1065795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챗봇이란</a:t>
            </a:r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811721" y="1905151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Dialog Flow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4811721" y="5262574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질의응답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180F3-63F7-4BFF-8806-CC69D28F35CE}"/>
              </a:ext>
            </a:extLst>
          </p:cNvPr>
          <p:cNvSpPr txBox="1"/>
          <p:nvPr/>
        </p:nvSpPr>
        <p:spPr>
          <a:xfrm>
            <a:off x="4811721" y="2744507"/>
            <a:ext cx="223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620F1-9298-42A3-8F3B-1C18539A4697}"/>
              </a:ext>
            </a:extLst>
          </p:cNvPr>
          <p:cNvSpPr txBox="1"/>
          <p:nvPr/>
        </p:nvSpPr>
        <p:spPr>
          <a:xfrm>
            <a:off x="4811721" y="3583863"/>
            <a:ext cx="2453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적용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B1F40-F10C-4518-BF5E-70EB7E25501B}"/>
              </a:ext>
            </a:extLst>
          </p:cNvPr>
          <p:cNvSpPr txBox="1"/>
          <p:nvPr/>
        </p:nvSpPr>
        <p:spPr>
          <a:xfrm>
            <a:off x="4811721" y="4423218"/>
            <a:ext cx="2453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Pages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63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페이스북 메신저 연동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8E49134-290F-4965-BFA7-F719ED0C2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3" t="4679" r="12834" b="5883"/>
          <a:stretch/>
        </p:blipFill>
        <p:spPr>
          <a:xfrm>
            <a:off x="5383674" y="2552460"/>
            <a:ext cx="1424651" cy="175307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3F9095-7FF2-43DE-8BFB-749BD3C5D535}"/>
              </a:ext>
            </a:extLst>
          </p:cNvPr>
          <p:cNvGrpSpPr/>
          <p:nvPr/>
        </p:nvGrpSpPr>
        <p:grpSpPr>
          <a:xfrm>
            <a:off x="939964" y="2552460"/>
            <a:ext cx="3555594" cy="1753079"/>
            <a:chOff x="939964" y="2552460"/>
            <a:chExt cx="3555594" cy="1753079"/>
          </a:xfrm>
        </p:grpSpPr>
        <p:pic>
          <p:nvPicPr>
            <p:cNvPr id="1026" name="Picture 2" descr="페이스북 메신저 이미지 검색결과">
              <a:extLst>
                <a:ext uri="{FF2B5EF4-FFF2-40B4-BE49-F238E27FC236}">
                  <a16:creationId xmlns:a16="http://schemas.microsoft.com/office/drawing/2014/main" id="{D8006FD7-96C1-4C89-860A-89AE6C3B8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964" y="2552460"/>
              <a:ext cx="1753079" cy="175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11" descr="추가 단색으로 채워진">
              <a:extLst>
                <a:ext uri="{FF2B5EF4-FFF2-40B4-BE49-F238E27FC236}">
                  <a16:creationId xmlns:a16="http://schemas.microsoft.com/office/drawing/2014/main" id="{8C0306D3-0181-4D24-8C33-9208FEE98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1158" y="2971799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D0A6C6-0458-4EB4-9DF9-476CB13E4B7D}"/>
              </a:ext>
            </a:extLst>
          </p:cNvPr>
          <p:cNvGrpSpPr/>
          <p:nvPr/>
        </p:nvGrpSpPr>
        <p:grpSpPr>
          <a:xfrm>
            <a:off x="7696441" y="2552460"/>
            <a:ext cx="3555595" cy="1753079"/>
            <a:chOff x="7696441" y="2552460"/>
            <a:chExt cx="3555595" cy="17530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57C10CC-A301-4655-B1A2-0EAE3D209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9" b="5744"/>
            <a:stretch/>
          </p:blipFill>
          <p:spPr>
            <a:xfrm>
              <a:off x="9283112" y="2552460"/>
              <a:ext cx="1968924" cy="1753079"/>
            </a:xfrm>
            <a:prstGeom prst="rect">
              <a:avLst/>
            </a:prstGeom>
          </p:spPr>
        </p:pic>
        <p:pic>
          <p:nvPicPr>
            <p:cNvPr id="15" name="그래픽 14" descr="오른쪽 화살표 단색으로 채워진">
              <a:extLst>
                <a:ext uri="{FF2B5EF4-FFF2-40B4-BE49-F238E27FC236}">
                  <a16:creationId xmlns:a16="http://schemas.microsoft.com/office/drawing/2014/main" id="{8844F85B-B1B3-40CF-B9F5-D6618B8BE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96441" y="2790669"/>
              <a:ext cx="1276659" cy="1276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30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555AE4-F8BB-4DEB-93AF-A2435957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25" y="1312876"/>
            <a:ext cx="10081549" cy="5362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D24C1D-0142-4911-8971-2C7370AF67F9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1D6E76-9954-47DF-AEC5-3612AC9CAB57}"/>
              </a:ext>
            </a:extLst>
          </p:cNvPr>
          <p:cNvSpPr/>
          <p:nvPr/>
        </p:nvSpPr>
        <p:spPr>
          <a:xfrm>
            <a:off x="7234177" y="2754775"/>
            <a:ext cx="1932972" cy="1990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7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811F48-D294-45E5-94BA-1DDB6FC1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85" y="0"/>
            <a:ext cx="714303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6D97EB-B349-48BA-A0BE-BBB59AE482A5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19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190E39-1BBC-4865-9BC9-99C320BF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6160"/>
            <a:ext cx="12192000" cy="54289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E5B993-9A3A-4080-8A30-E4542706974B}"/>
              </a:ext>
            </a:extLst>
          </p:cNvPr>
          <p:cNvSpPr/>
          <p:nvPr/>
        </p:nvSpPr>
        <p:spPr>
          <a:xfrm>
            <a:off x="6794339" y="5428527"/>
            <a:ext cx="1076446" cy="474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31A24-B838-4247-9962-EE3FAEA53293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4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FA31A2-E201-40F3-8891-EC0C6174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12" y="681037"/>
            <a:ext cx="6124575" cy="549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8A194-B645-4C14-9C87-0E22CEC2AE49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660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87BAB-338A-4E45-B070-78032402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47637"/>
            <a:ext cx="6457950" cy="6562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7709E-032D-45F6-9ADE-326DA91116E8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357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4272D-A631-4A35-9638-30952C527E64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726AC0-1383-4645-8F21-237792DA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00" y="0"/>
            <a:ext cx="70402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134034-D4E7-46B4-92B6-7F7F117794A5}"/>
              </a:ext>
            </a:extLst>
          </p:cNvPr>
          <p:cNvSpPr/>
          <p:nvPr/>
        </p:nvSpPr>
        <p:spPr>
          <a:xfrm>
            <a:off x="6626586" y="5689036"/>
            <a:ext cx="520861" cy="358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EAD374-0B9F-4EA2-A795-D1627150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343025"/>
            <a:ext cx="9324975" cy="41719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ECD041-4B5C-416A-AA34-B956E2BF3FCC}"/>
              </a:ext>
            </a:extLst>
          </p:cNvPr>
          <p:cNvSpPr/>
          <p:nvPr/>
        </p:nvSpPr>
        <p:spPr>
          <a:xfrm>
            <a:off x="5185458" y="4224759"/>
            <a:ext cx="1551008" cy="428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EF04C-761A-4F9A-894C-7FA8E143C041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5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4C862-96D5-41AE-A572-12DA92FDC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781175"/>
            <a:ext cx="9324975" cy="32956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D78FC8-8BDB-4D4E-B1AE-4B60BFE0D2FE}"/>
              </a:ext>
            </a:extLst>
          </p:cNvPr>
          <p:cNvSpPr/>
          <p:nvPr/>
        </p:nvSpPr>
        <p:spPr>
          <a:xfrm>
            <a:off x="9109276" y="3900668"/>
            <a:ext cx="810228" cy="393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77612-98B6-49AE-B1FD-5E89BD76107C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8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E3A2D0-6F7C-47B6-8A95-69B0FBDBB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1400175"/>
            <a:ext cx="6877050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5A7CD-FC40-46F0-8828-07EEB240474A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50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챗봇이란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A82FA6C-57C3-4E09-887E-002D227C0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62" y="0"/>
            <a:ext cx="3521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54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07EA6C-2C6B-46D7-A8EE-61083F84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54" y="0"/>
            <a:ext cx="713509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0147B-D0DD-4046-B08E-58A145E5A018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24E61A-8FF7-4C97-9261-B2EDD5DAF0C6}"/>
              </a:ext>
            </a:extLst>
          </p:cNvPr>
          <p:cNvSpPr/>
          <p:nvPr/>
        </p:nvSpPr>
        <p:spPr>
          <a:xfrm>
            <a:off x="8458200" y="6111240"/>
            <a:ext cx="89916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76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B73AB4-00EA-4412-BE96-05324E863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7" y="2576512"/>
            <a:ext cx="9305925" cy="17049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A794B0-DE97-4758-B0CF-408852BADD09}"/>
              </a:ext>
            </a:extLst>
          </p:cNvPr>
          <p:cNvSpPr/>
          <p:nvPr/>
        </p:nvSpPr>
        <p:spPr>
          <a:xfrm>
            <a:off x="1666754" y="3634451"/>
            <a:ext cx="1169043" cy="393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E1C44-3064-4663-99ED-5E7975C41876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22E665-2928-43E0-918C-93D10C8B9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49" y="3429000"/>
            <a:ext cx="6896100" cy="2838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88860A-C3FD-4636-8396-DE5466F2CA78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801CBD-3A75-4753-A56E-F9D16CFE6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972" b="33361"/>
          <a:stretch/>
        </p:blipFill>
        <p:spPr>
          <a:xfrm>
            <a:off x="2528454" y="725409"/>
            <a:ext cx="7135091" cy="155448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9326A0-5E45-4DDC-B890-51EE3286C7E2}"/>
              </a:ext>
            </a:extLst>
          </p:cNvPr>
          <p:cNvSpPr/>
          <p:nvPr/>
        </p:nvSpPr>
        <p:spPr>
          <a:xfrm>
            <a:off x="3840480" y="1037107"/>
            <a:ext cx="5593080" cy="395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F7FE9E-46E7-45B8-9C5E-6608B237E34A}"/>
              </a:ext>
            </a:extLst>
          </p:cNvPr>
          <p:cNvSpPr/>
          <p:nvPr/>
        </p:nvSpPr>
        <p:spPr>
          <a:xfrm>
            <a:off x="3840480" y="1546531"/>
            <a:ext cx="5593080" cy="395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1C019B-82A4-4B8D-A78F-260B754D53DA}"/>
              </a:ext>
            </a:extLst>
          </p:cNvPr>
          <p:cNvSpPr/>
          <p:nvPr/>
        </p:nvSpPr>
        <p:spPr>
          <a:xfrm>
            <a:off x="2857416" y="4274351"/>
            <a:ext cx="6467454" cy="395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8629C7-C056-49A2-BD51-F8FDEE517884}"/>
              </a:ext>
            </a:extLst>
          </p:cNvPr>
          <p:cNvSpPr/>
          <p:nvPr/>
        </p:nvSpPr>
        <p:spPr>
          <a:xfrm>
            <a:off x="2857416" y="5119702"/>
            <a:ext cx="6467454" cy="395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B5616DE-F37A-4E18-A3B4-190DDE635505}"/>
              </a:ext>
            </a:extLst>
          </p:cNvPr>
          <p:cNvCxnSpPr>
            <a:stCxn id="2" idx="3"/>
            <a:endCxn id="12" idx="3"/>
          </p:cNvCxnSpPr>
          <p:nvPr/>
        </p:nvCxnSpPr>
        <p:spPr>
          <a:xfrm flipH="1">
            <a:off x="9324870" y="1234834"/>
            <a:ext cx="108690" cy="3237244"/>
          </a:xfrm>
          <a:prstGeom prst="bentConnector3">
            <a:avLst>
              <a:gd name="adj1" fmla="val -8112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F617473-E927-40FF-83CB-824D868BD323}"/>
              </a:ext>
            </a:extLst>
          </p:cNvPr>
          <p:cNvCxnSpPr>
            <a:stCxn id="9" idx="3"/>
            <a:endCxn id="13" idx="3"/>
          </p:cNvCxnSpPr>
          <p:nvPr/>
        </p:nvCxnSpPr>
        <p:spPr>
          <a:xfrm flipH="1">
            <a:off x="9324870" y="1744258"/>
            <a:ext cx="108690" cy="3573171"/>
          </a:xfrm>
          <a:prstGeom prst="bentConnector3">
            <a:avLst>
              <a:gd name="adj1" fmla="val -5061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91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8F21A-B020-4754-9666-9D9863D7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66" y="1136702"/>
            <a:ext cx="8006667" cy="45845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7A9732F-2CA4-453B-B645-1A15D82EBF75}"/>
              </a:ext>
            </a:extLst>
          </p:cNvPr>
          <p:cNvSpPr/>
          <p:nvPr/>
        </p:nvSpPr>
        <p:spPr>
          <a:xfrm>
            <a:off x="8484243" y="4132162"/>
            <a:ext cx="925975" cy="347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06D0B-F728-4CCA-8C3F-AC8DF7E56138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5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12D284-C143-4C01-B501-C021A236A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1133475"/>
            <a:ext cx="6848475" cy="4591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E41AE0-9E00-47BD-A4A1-3AC71638C1C9}"/>
              </a:ext>
            </a:extLst>
          </p:cNvPr>
          <p:cNvSpPr txBox="1"/>
          <p:nvPr/>
        </p:nvSpPr>
        <p:spPr>
          <a:xfrm>
            <a:off x="198149" y="448410"/>
            <a:ext cx="1774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 메신저 연동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758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프로젝트에 적용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20FFB3-8593-4D8F-86AE-CA407F2A6C4D}"/>
              </a:ext>
            </a:extLst>
          </p:cNvPr>
          <p:cNvSpPr txBox="1"/>
          <p:nvPr/>
        </p:nvSpPr>
        <p:spPr>
          <a:xfrm>
            <a:off x="2692920" y="3013501"/>
            <a:ext cx="6806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/>
              <a:t>Vue Fb Customer Chat</a:t>
            </a:r>
            <a:endParaRPr lang="ko-KR" altLang="en-US" sz="4800" b="1"/>
          </a:p>
        </p:txBody>
      </p:sp>
    </p:spTree>
    <p:extLst>
      <p:ext uri="{BB962C8B-B14F-4D97-AF65-F5344CB8AC3E}">
        <p14:creationId xmlns:p14="http://schemas.microsoft.com/office/powerpoint/2010/main" val="4117531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프로젝트에 적용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0937E4-5289-41DB-9C6D-604DE2DA956A}"/>
              </a:ext>
            </a:extLst>
          </p:cNvPr>
          <p:cNvGrpSpPr/>
          <p:nvPr/>
        </p:nvGrpSpPr>
        <p:grpSpPr>
          <a:xfrm>
            <a:off x="4053530" y="962025"/>
            <a:ext cx="7667625" cy="4933950"/>
            <a:chOff x="3817556" y="1037107"/>
            <a:chExt cx="7667625" cy="49339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CAA401B-710F-4B7B-9523-02C90E5D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7556" y="1037107"/>
              <a:ext cx="7667625" cy="493395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5F161E0-467C-429A-A6C4-BE6F82F4C52C}"/>
                </a:ext>
              </a:extLst>
            </p:cNvPr>
            <p:cNvSpPr/>
            <p:nvPr/>
          </p:nvSpPr>
          <p:spPr>
            <a:xfrm>
              <a:off x="4152702" y="2417449"/>
              <a:ext cx="5523978" cy="3757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E3D521C-7C77-42FF-BE19-F8AC26ADF77A}"/>
                </a:ext>
              </a:extLst>
            </p:cNvPr>
            <p:cNvSpPr/>
            <p:nvPr/>
          </p:nvSpPr>
          <p:spPr>
            <a:xfrm>
              <a:off x="4152701" y="3479030"/>
              <a:ext cx="7240043" cy="12807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35D929-44DE-4D53-8811-A31890C5B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82" y="1619250"/>
            <a:ext cx="1981200" cy="3619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9D69718-5CB4-44D5-9145-91EADED654CD}"/>
              </a:ext>
            </a:extLst>
          </p:cNvPr>
          <p:cNvSpPr/>
          <p:nvPr/>
        </p:nvSpPr>
        <p:spPr>
          <a:xfrm>
            <a:off x="884903" y="3429000"/>
            <a:ext cx="983226" cy="297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56B23D3-436D-4A90-9408-47F86EC1EC6D}"/>
              </a:ext>
            </a:extLst>
          </p:cNvPr>
          <p:cNvCxnSpPr>
            <a:stCxn id="7" idx="3"/>
          </p:cNvCxnSpPr>
          <p:nvPr/>
        </p:nvCxnSpPr>
        <p:spPr>
          <a:xfrm>
            <a:off x="1868129" y="3577713"/>
            <a:ext cx="2185401" cy="12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51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프로젝트에 적용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D0E9B1F-562F-4304-A779-718EC163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2371725"/>
            <a:ext cx="69532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51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Pages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7572D74-A9FE-4207-8E03-82CB24D68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178" y="348030"/>
            <a:ext cx="8541851" cy="6161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5FA835-83DD-46B6-BA0E-253A2B2548E9}"/>
              </a:ext>
            </a:extLst>
          </p:cNvPr>
          <p:cNvSpPr/>
          <p:nvPr/>
        </p:nvSpPr>
        <p:spPr>
          <a:xfrm>
            <a:off x="2969342" y="1976284"/>
            <a:ext cx="5928852" cy="894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13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Pages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07FE71E-F12F-453F-9400-47FE92462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87" y="2609850"/>
            <a:ext cx="5076825" cy="163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B5DBEA-152A-4287-984C-3E60CFFDC94E}"/>
              </a:ext>
            </a:extLst>
          </p:cNvPr>
          <p:cNvSpPr txBox="1"/>
          <p:nvPr/>
        </p:nvSpPr>
        <p:spPr>
          <a:xfrm>
            <a:off x="9716369" y="23622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저장소 이름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836B2-2309-40CA-9BC4-CDFA0974C07D}"/>
              </a:ext>
            </a:extLst>
          </p:cNvPr>
          <p:cNvSpPr txBox="1"/>
          <p:nvPr/>
        </p:nvSpPr>
        <p:spPr>
          <a:xfrm>
            <a:off x="8942119" y="412646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빌드된 파일이 들어갈 폴더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1295B3F-7907-4028-8571-3363D1B01348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 flipV="1">
            <a:off x="8121585" y="2546866"/>
            <a:ext cx="1594784" cy="9701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48AC5F-3479-441A-816B-5DABA1ECC848}"/>
              </a:ext>
            </a:extLst>
          </p:cNvPr>
          <p:cNvSpPr/>
          <p:nvPr/>
        </p:nvSpPr>
        <p:spPr>
          <a:xfrm>
            <a:off x="5783608" y="3665111"/>
            <a:ext cx="783772" cy="320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B896083-ED1A-4F86-AA56-95FCBB903051}"/>
              </a:ext>
            </a:extLst>
          </p:cNvPr>
          <p:cNvCxnSpPr>
            <a:stCxn id="10" idx="1"/>
            <a:endCxn id="16" idx="3"/>
          </p:cNvCxnSpPr>
          <p:nvPr/>
        </p:nvCxnSpPr>
        <p:spPr>
          <a:xfrm rot="10800000">
            <a:off x="6567381" y="3825428"/>
            <a:ext cx="2374739" cy="4857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DF641B-B014-460C-BB48-83C85B0E3BF3}"/>
              </a:ext>
            </a:extLst>
          </p:cNvPr>
          <p:cNvSpPr/>
          <p:nvPr/>
        </p:nvSpPr>
        <p:spPr>
          <a:xfrm>
            <a:off x="6090904" y="3356649"/>
            <a:ext cx="2030681" cy="320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988119-4B9E-4D45-99E2-9B6E2C2C7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82" y="1619250"/>
            <a:ext cx="1981200" cy="3619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77C637-6865-47E6-9A24-17FDE00F702B}"/>
              </a:ext>
            </a:extLst>
          </p:cNvPr>
          <p:cNvSpPr/>
          <p:nvPr/>
        </p:nvSpPr>
        <p:spPr>
          <a:xfrm>
            <a:off x="786581" y="4719484"/>
            <a:ext cx="1052051" cy="265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2CE74DC2-17E0-4071-8C18-9CD9214D71E4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 flipV="1">
            <a:off x="1838632" y="3429000"/>
            <a:ext cx="1718955" cy="142322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005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챗봇이란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C367234-EA8F-4154-B3BD-A30378BCE5BA}"/>
              </a:ext>
            </a:extLst>
          </p:cNvPr>
          <p:cNvSpPr txBox="1"/>
          <p:nvPr/>
        </p:nvSpPr>
        <p:spPr>
          <a:xfrm>
            <a:off x="2484643" y="3136612"/>
            <a:ext cx="281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/>
              <a:t>Menu-Driven</a:t>
            </a:r>
            <a:endParaRPr lang="ko-KR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75373-13D7-4C1D-BF03-CECEF4CF8F83}"/>
              </a:ext>
            </a:extLst>
          </p:cNvPr>
          <p:cNvSpPr txBox="1"/>
          <p:nvPr/>
        </p:nvSpPr>
        <p:spPr>
          <a:xfrm>
            <a:off x="6684551" y="3136612"/>
            <a:ext cx="3022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/>
              <a:t>AI-based NLP</a:t>
            </a:r>
            <a:endParaRPr lang="ko-KR" altLang="en-US" sz="3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73D07C-3786-4817-8DF9-4C7A02EB3176}"/>
              </a:ext>
            </a:extLst>
          </p:cNvPr>
          <p:cNvSpPr/>
          <p:nvPr/>
        </p:nvSpPr>
        <p:spPr>
          <a:xfrm>
            <a:off x="6684551" y="3014663"/>
            <a:ext cx="3022806" cy="900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83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Pages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B2F2B8-EF6F-4409-AB83-D74E608700F2}"/>
              </a:ext>
            </a:extLst>
          </p:cNvPr>
          <p:cNvSpPr/>
          <p:nvPr/>
        </p:nvSpPr>
        <p:spPr>
          <a:xfrm>
            <a:off x="3663838" y="3234752"/>
            <a:ext cx="215265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328A00-DBB5-40AA-9823-EB3975E2EBE9}"/>
              </a:ext>
            </a:extLst>
          </p:cNvPr>
          <p:cNvSpPr/>
          <p:nvPr/>
        </p:nvSpPr>
        <p:spPr>
          <a:xfrm>
            <a:off x="7152362" y="3234751"/>
            <a:ext cx="2179528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E44B5-A8B3-43EE-A606-2E9AD88D425C}"/>
              </a:ext>
            </a:extLst>
          </p:cNvPr>
          <p:cNvSpPr txBox="1"/>
          <p:nvPr/>
        </p:nvSpPr>
        <p:spPr>
          <a:xfrm>
            <a:off x="3988996" y="369641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내 깃헙 계정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19C26-92ED-44D1-9E43-9ED6937EABD9}"/>
              </a:ext>
            </a:extLst>
          </p:cNvPr>
          <p:cNvSpPr txBox="1"/>
          <p:nvPr/>
        </p:nvSpPr>
        <p:spPr>
          <a:xfrm>
            <a:off x="6979329" y="3696416"/>
            <a:ext cx="252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레포지토리 이름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F2FCC-17EB-43AD-A91F-CCBB187ABDA4}"/>
              </a:ext>
            </a:extLst>
          </p:cNvPr>
          <p:cNvSpPr txBox="1"/>
          <p:nvPr/>
        </p:nvSpPr>
        <p:spPr>
          <a:xfrm>
            <a:off x="2596388" y="3198167"/>
            <a:ext cx="699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https://gunwoongPark.github.io/ssl-chatbot-test/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49446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32C274D4-1F14-4704-AEFB-2273FB616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19"/>
            <a:ext cx="12192000" cy="6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19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5384106" y="3044279"/>
            <a:ext cx="1319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517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403870" y="3044279"/>
            <a:ext cx="3055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 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79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챗봇이란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2FB739A-DA90-4B22-9471-FEE011390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16" y="2179816"/>
            <a:ext cx="9433367" cy="24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6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B392BBC-1F62-4C7F-AEF9-6F0A78F68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92" y="1280872"/>
            <a:ext cx="10498015" cy="51287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9624036-3D8F-4CE6-8138-553688ADCC3C}"/>
              </a:ext>
            </a:extLst>
          </p:cNvPr>
          <p:cNvSpPr/>
          <p:nvPr/>
        </p:nvSpPr>
        <p:spPr>
          <a:xfrm>
            <a:off x="8356923" y="3914680"/>
            <a:ext cx="856525" cy="367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00B3F22-F1E1-4351-84AB-1D4CDF7C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092"/>
            <a:ext cx="12192000" cy="35638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920CBC-3D36-433E-8B68-E2C887C01824}"/>
              </a:ext>
            </a:extLst>
          </p:cNvPr>
          <p:cNvSpPr/>
          <p:nvPr/>
        </p:nvSpPr>
        <p:spPr>
          <a:xfrm>
            <a:off x="10903352" y="1770927"/>
            <a:ext cx="775504" cy="381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7DB3313-DFFB-44A6-A993-6F27D665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0777"/>
            <a:ext cx="12192000" cy="19564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EB13A7A-BA8F-4981-8471-2F9AAA3594AB}"/>
              </a:ext>
            </a:extLst>
          </p:cNvPr>
          <p:cNvSpPr/>
          <p:nvPr/>
        </p:nvSpPr>
        <p:spPr>
          <a:xfrm>
            <a:off x="10695008" y="2581154"/>
            <a:ext cx="1203767" cy="405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Dialogflow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AF53119-FA93-4EB3-AE1C-77644C16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1452562"/>
            <a:ext cx="105060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5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6823</TotalTime>
  <Words>1687</Words>
  <Application>Microsoft Office PowerPoint</Application>
  <PresentationFormat>와이드스크린</PresentationFormat>
  <Paragraphs>321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박건웅</cp:lastModifiedBy>
  <cp:revision>955</cp:revision>
  <dcterms:created xsi:type="dcterms:W3CDTF">2017-11-16T00:50:54Z</dcterms:created>
  <dcterms:modified xsi:type="dcterms:W3CDTF">2021-03-02T08:52:22Z</dcterms:modified>
</cp:coreProperties>
</file>